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4" r:id="rId6"/>
    <p:sldId id="267" r:id="rId7"/>
    <p:sldId id="260" r:id="rId8"/>
    <p:sldId id="265" r:id="rId9"/>
    <p:sldId id="262" r:id="rId10"/>
    <p:sldId id="263" r:id="rId11"/>
    <p:sldId id="291" r:id="rId12"/>
    <p:sldId id="268" r:id="rId13"/>
    <p:sldId id="269" r:id="rId14"/>
    <p:sldId id="270" r:id="rId15"/>
    <p:sldId id="271" r:id="rId16"/>
    <p:sldId id="272" r:id="rId17"/>
    <p:sldId id="284" r:id="rId18"/>
    <p:sldId id="293" r:id="rId19"/>
    <p:sldId id="294" r:id="rId20"/>
    <p:sldId id="295" r:id="rId21"/>
    <p:sldId id="298" r:id="rId22"/>
    <p:sldId id="297" r:id="rId23"/>
    <p:sldId id="296" r:id="rId24"/>
    <p:sldId id="301" r:id="rId25"/>
    <p:sldId id="299" r:id="rId26"/>
    <p:sldId id="300" r:id="rId27"/>
    <p:sldId id="283" r:id="rId28"/>
    <p:sldId id="273" r:id="rId29"/>
    <p:sldId id="303" r:id="rId30"/>
    <p:sldId id="302" r:id="rId31"/>
    <p:sldId id="285" r:id="rId32"/>
    <p:sldId id="286" r:id="rId33"/>
    <p:sldId id="287" r:id="rId34"/>
    <p:sldId id="288" r:id="rId35"/>
    <p:sldId id="289" r:id="rId36"/>
    <p:sldId id="290" r:id="rId37"/>
    <p:sldId id="274" r:id="rId38"/>
    <p:sldId id="277" r:id="rId39"/>
    <p:sldId id="276" r:id="rId4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3858" autoAdjust="0"/>
  </p:normalViewPr>
  <p:slideViewPr>
    <p:cSldViewPr snapToGrid="0">
      <p:cViewPr varScale="1">
        <p:scale>
          <a:sx n="60" d="100"/>
          <a:sy n="60" d="100"/>
        </p:scale>
        <p:origin x="648" y="48"/>
      </p:cViewPr>
      <p:guideLst/>
    </p:cSldViewPr>
  </p:slideViewPr>
  <p:outlineViewPr>
    <p:cViewPr>
      <p:scale>
        <a:sx n="33" d="100"/>
        <a:sy n="33" d="100"/>
      </p:scale>
      <p:origin x="0" y="-128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58116B-D12D-445A-8CF6-AC96F96EB4D2}" type="datetimeFigureOut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5BDAAC-CD6C-4806-8677-9572B1155B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7673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5BDAAC-CD6C-4806-8677-9572B1155B0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9808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9F4589-E60E-438A-97C0-DED2A1C800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EFAF3E-5417-4AC7-886A-AC59373071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2173F9-5890-4940-8A70-059CAAB37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63101D-7815-4362-BFA0-B9FF51F48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306A461-D566-4C14-A759-2702320C8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5546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65D4DE-922E-4134-B9EC-5D2F844A9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F352DA8-E15E-43F3-99F6-A94CD55492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265845-EFFC-417B-BC8A-F46D1A220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FB7C03-0A62-4EE1-BF95-4D4288FA7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5A7763B-0EDA-4A1D-9FF7-0219CE35F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7627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D14AC3D-8ECB-49E0-B167-E1446A0D45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C6D6658-AC2C-41D4-8314-08D5C7F9B7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581A8F-CE26-48DA-B511-25D99A6FD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7656051-DCD3-4EC7-A1FA-B065E7ECC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C2E423A-57B1-4604-A204-62FA6D867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8283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E9CD44-83AC-4C71-8B80-BFD2608BE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C53B76-4CDE-42DA-97BF-6BFEECD0E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681FBD-AE71-47E1-A93E-02A882E03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0796DB0-F68D-4186-B03E-7E572F035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D2601B0-0F5E-44C9-B6C2-CBBEC728B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7436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B5EB5F-7241-4B9D-A12E-06981EF70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2831469-9F40-442A-AA2A-6FB341F4A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792E96-53AB-48DB-83BB-542510F83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FBD2B00-3D43-4BE1-8FA2-F238D12A3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9879933-B70E-4A7D-AC38-F1DE1211C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5898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8DF8A8-44AF-4C43-8A13-864C19087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1BBB35-79CA-41C3-900A-3D3D1096BC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D83B5FA-8DC4-4A24-9738-299469596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6E0920B-D5AA-464F-8BE9-4DAA8A16E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B5A2ADA-4F82-426D-8E1F-8D883259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C808F0E-DE3E-4F38-9408-6F50C4925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7395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664F79-464E-47D3-A712-8F9A02A1D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675983A-BBFF-4E29-9AB9-612743068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282C01A-08F8-4ECE-9D6A-CB4D130DEC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03D762D-7D09-4416-B80C-7DB9C26484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8BB1E37-F28A-4498-8DAD-A27309D7FB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E5CB242-8683-43F7-8D51-5332B8EE9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50C72EC-0F0E-4814-B9B0-06B8A6FF5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D8FC747-E70A-4545-AC8C-75E28D595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0781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A7B182-1050-41B1-9C52-A4FC90EBF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37E74F0-54BA-4393-9F49-86A9F0EE9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9340F1E-B66A-4F0F-86A4-86B08C4A6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D70A32A-C68F-425F-A71B-80CDEB977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691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D7703FD-DCBE-4979-8462-70BF769CD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83CC3B6-51E6-4894-8B6C-B473B491A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FD49DDF-DCD4-47DE-97C8-34D5C5797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7562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4B3B50-264A-4880-87B2-D599923B8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D175E3-E17D-479A-80CA-FF2873864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507A308-4261-46F3-AFEB-0727373BB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9C3074-8C5D-4BEE-BAD3-1B4F76D0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72C009D-01B6-42BE-94C8-CE5A6FDE7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02B1AEF-798E-4A66-9C63-F21F32F04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8732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4A4E29-B7D5-4FAC-9FC7-E89938659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0B19CD0-904A-4238-BE7E-AFE8FFB6BF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739DAF4-8253-4B51-9576-8623A2C36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AB07DE8-C216-4D0A-8237-D92248B1E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95EF769-3F1F-4A37-89B7-F110DFF77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E7EC9F3-8E01-4388-92EA-FC1535A4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9539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6BADC68-C009-4BBB-AAA6-21BD11577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E555C21-36FD-403D-BF69-179108674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9733E8F-57E0-4F9D-877F-F35C7CE93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B29E0-01D6-41A4-AD42-18EE8000BDF7}" type="datetimeFigureOut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6CC19B-CBAE-445A-8EAC-7845EFF277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17F5549-AD97-4B39-88B7-4C9D3F163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2876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517FE25-48AA-4FF8-9173-312DB0987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35220" y="1523988"/>
            <a:ext cx="9956780" cy="533401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1E9FBC6-8123-40D6-AE53-613D3CF3DB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696735"/>
            <a:ext cx="5435600" cy="165450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A0E91C3-73E3-4C08-8602-4AB2CD250D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99" y="2709666"/>
            <a:ext cx="4710723" cy="262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82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思考</a:t>
              </a:r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BA9EE51-8F5B-4225-88BC-DEFDF3262A68}"/>
              </a:ext>
            </a:extLst>
          </p:cNvPr>
          <p:cNvSpPr txBox="1"/>
          <p:nvPr/>
        </p:nvSpPr>
        <p:spPr>
          <a:xfrm>
            <a:off x="1262743" y="3429000"/>
            <a:ext cx="96373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遊戲總類繁多，</a:t>
            </a:r>
            <a:r>
              <a:rPr lang="zh-TW" altLang="en-US" sz="4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該製作何種類型遊戲 </a:t>
            </a:r>
            <a:r>
              <a:rPr lang="en-US" altLang="zh-TW" sz="44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?</a:t>
            </a:r>
            <a:endParaRPr lang="zh-TW" altLang="en-US" sz="54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68158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A4F41D-F227-45C9-A856-206BC627E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4B0813-5C08-4AC8-AC9A-4BDF9AC58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/>
              <a:t> </a:t>
            </a:r>
            <a:endParaRPr lang="zh-TW" altLang="zh-TW" dirty="0"/>
          </a:p>
          <a:p>
            <a:pPr lvl="0"/>
            <a:r>
              <a:rPr lang="zh-TW" altLang="zh-TW" dirty="0"/>
              <a:t>射擊遊戲是屬於遊戲規則及操作較容易了解的遊戲，在與其他操作容易的類型的遊戲</a:t>
            </a:r>
            <a:r>
              <a:rPr lang="en-US" altLang="zh-TW" dirty="0"/>
              <a:t>(</a:t>
            </a:r>
            <a:r>
              <a:rPr lang="zh-TW" altLang="zh-TW" dirty="0"/>
              <a:t>例</a:t>
            </a:r>
            <a:r>
              <a:rPr lang="en-US" altLang="zh-TW" dirty="0"/>
              <a:t>:</a:t>
            </a:r>
            <a:r>
              <a:rPr lang="zh-TW" altLang="zh-TW" dirty="0"/>
              <a:t>推箱子</a:t>
            </a:r>
            <a:r>
              <a:rPr lang="en-US" altLang="zh-TW" dirty="0"/>
              <a:t>...</a:t>
            </a:r>
            <a:r>
              <a:rPr lang="zh-TW" altLang="zh-TW" dirty="0"/>
              <a:t>等</a:t>
            </a:r>
            <a:r>
              <a:rPr lang="en-US" altLang="zh-TW" dirty="0"/>
              <a:t>)</a:t>
            </a:r>
            <a:r>
              <a:rPr lang="zh-TW" altLang="zh-TW" dirty="0"/>
              <a:t>又能充分發揮</a:t>
            </a:r>
            <a:r>
              <a:rPr lang="en-US" altLang="zh-TW" dirty="0"/>
              <a:t>VR</a:t>
            </a:r>
            <a:r>
              <a:rPr lang="zh-TW" altLang="zh-TW" dirty="0"/>
              <a:t>體驗</a:t>
            </a:r>
            <a:r>
              <a:rPr lang="en-US" altLang="zh-TW" dirty="0"/>
              <a:t>3D</a:t>
            </a:r>
            <a:r>
              <a:rPr lang="zh-TW" altLang="zh-TW" dirty="0"/>
              <a:t>場景的特色。</a:t>
            </a:r>
          </a:p>
          <a:p>
            <a:endParaRPr lang="zh-TW" altLang="zh-TW" dirty="0"/>
          </a:p>
          <a:p>
            <a:pPr lvl="0"/>
            <a:r>
              <a:rPr lang="zh-TW" altLang="zh-TW" dirty="0"/>
              <a:t>射擊遊戲能夠提升人類對大腦的認知能力，比一些所謂的「益智遊戲」更加效果拔群。</a:t>
            </a:r>
          </a:p>
          <a:p>
            <a:pPr marL="0" indent="0">
              <a:buNone/>
            </a:pPr>
            <a:endParaRPr lang="zh-TW" altLang="zh-TW" dirty="0"/>
          </a:p>
          <a:p>
            <a:pPr lvl="0"/>
            <a:r>
              <a:rPr lang="en-US" altLang="zh-TW" dirty="0"/>
              <a:t>FPS</a:t>
            </a:r>
            <a:r>
              <a:rPr lang="zh-TW" altLang="zh-TW" dirty="0"/>
              <a:t>具有強烈的代入感，能讓你以一個主觀的角度去對抗其他玩家，從而練習自己的反應力。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293C7B4-0100-4F5A-A9C8-884C93E64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C971776-ACB3-4B2F-87C5-141FA51218D9}"/>
              </a:ext>
            </a:extLst>
          </p:cNvPr>
          <p:cNvSpPr txBox="1"/>
          <p:nvPr/>
        </p:nvSpPr>
        <p:spPr>
          <a:xfrm>
            <a:off x="1262744" y="556998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射擊遊戲優點</a:t>
            </a:r>
            <a:endParaRPr lang="en-US" altLang="zh-TW" sz="4800" dirty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6608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最終目的</a:t>
              </a:r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BA9EE51-8F5B-4225-88BC-DEFDF3262A68}"/>
              </a:ext>
            </a:extLst>
          </p:cNvPr>
          <p:cNvSpPr txBox="1"/>
          <p:nvPr/>
        </p:nvSpPr>
        <p:spPr>
          <a:xfrm>
            <a:off x="1262743" y="3429000"/>
            <a:ext cx="96373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VR</a:t>
            </a:r>
            <a:r>
              <a:rPr lang="zh-TW" altLang="en-US" sz="4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射擊遊戲</a:t>
            </a:r>
            <a:endParaRPr lang="zh-TW" altLang="en-US" sz="54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64177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需求分析</a:t>
              </a: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655B06BC-F831-4AAD-89F9-FA40D4109660}"/>
              </a:ext>
            </a:extLst>
          </p:cNvPr>
          <p:cNvSpPr txBox="1"/>
          <p:nvPr/>
        </p:nvSpPr>
        <p:spPr>
          <a:xfrm>
            <a:off x="1818167" y="2275367"/>
            <a:ext cx="8931349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TW" altLang="zh-TW" sz="3200" dirty="0"/>
              <a:t>改善以往的射擊遊戲只有「螢幕」 </a:t>
            </a:r>
            <a:r>
              <a:rPr lang="en-US" altLang="zh-TW" sz="3200" dirty="0"/>
              <a:t>+ </a:t>
            </a:r>
            <a:r>
              <a:rPr lang="zh-TW" altLang="zh-TW" sz="3200" dirty="0"/>
              <a:t>「兩隻手操控」</a:t>
            </a:r>
            <a:r>
              <a:rPr lang="en-US" altLang="zh-TW" sz="3200" dirty="0"/>
              <a:t> + </a:t>
            </a:r>
            <a:r>
              <a:rPr lang="zh-TW" altLang="zh-TW" sz="3200" dirty="0"/>
              <a:t>「一種武器」沒有腳跟身體，玩家沒有</a:t>
            </a:r>
            <a:r>
              <a:rPr lang="en-US" altLang="zh-TW" sz="3200" dirty="0"/>
              <a:t>”</a:t>
            </a:r>
            <a:r>
              <a:rPr lang="zh-TW" altLang="zh-TW" sz="3200" dirty="0"/>
              <a:t>實體感</a:t>
            </a:r>
            <a:r>
              <a:rPr lang="en-US" altLang="zh-TW" sz="3200" dirty="0"/>
              <a:t>”</a:t>
            </a:r>
            <a:r>
              <a:rPr lang="zh-TW" altLang="zh-TW" sz="3200" dirty="0"/>
              <a:t>。</a:t>
            </a:r>
            <a:endParaRPr lang="en-US" altLang="zh-TW" sz="32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zh-TW" sz="32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zh-TW" altLang="zh-TW" sz="32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TW" altLang="zh-TW" sz="3200" dirty="0"/>
              <a:t>現在的</a:t>
            </a:r>
            <a:r>
              <a:rPr lang="en-US" altLang="zh-TW" sz="3200" dirty="0"/>
              <a:t>VR</a:t>
            </a:r>
            <a:r>
              <a:rPr lang="zh-TW" altLang="zh-TW" sz="3200" dirty="0"/>
              <a:t>射擊遊戲都皆為單機遊戲，無法與隊友進行對話，大幅降低遊戲的團隊合作性。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8163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需求說明</a:t>
              </a: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D41A6E49-F90B-4975-8869-92F5A321A6A1}"/>
              </a:ext>
            </a:extLst>
          </p:cNvPr>
          <p:cNvSpPr txBox="1"/>
          <p:nvPr/>
        </p:nvSpPr>
        <p:spPr>
          <a:xfrm>
            <a:off x="893135" y="1821291"/>
            <a:ext cx="1073888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TW" altLang="zh-TW" sz="3200" dirty="0"/>
              <a:t>打造出槍枝一樣外型的遙控器，且除了</a:t>
            </a:r>
            <a:r>
              <a:rPr lang="en-US" altLang="zh-TW" sz="3200" dirty="0"/>
              <a:t>VR</a:t>
            </a:r>
            <a:r>
              <a:rPr lang="zh-TW" altLang="zh-TW" sz="3200" dirty="0"/>
              <a:t>眼鏡之外還有其他感測器，偵測玩家的走動，且在遊戲中跟著移動。</a:t>
            </a:r>
          </a:p>
          <a:p>
            <a:endParaRPr lang="zh-TW" altLang="zh-TW" sz="32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TW" altLang="zh-TW" sz="3200" dirty="0"/>
              <a:t>提高遊戲場景設計的水平，以及加入各種音效提高真實感。</a:t>
            </a:r>
          </a:p>
          <a:p>
            <a:endParaRPr lang="zh-TW" altLang="zh-TW" sz="32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TW" altLang="zh-TW" sz="3200" dirty="0"/>
              <a:t>在對話功能中加入以經事先編輯好的語音以及圖文系統，玩家不須真的說話，只要點擊按鈕擊可傳出語音，即使不同國籍的與語言，經過程式的轉換也可進行交流</a:t>
            </a:r>
            <a:r>
              <a:rPr lang="zh-TW" altLang="zh-TW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192435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326243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功能架構圖</a:t>
              </a:r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D5703904-0B87-4724-ADE6-0D22159C0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693" y="1604642"/>
            <a:ext cx="6530274" cy="499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202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功能說明</a:t>
              </a:r>
            </a:p>
          </p:txBody>
        </p:sp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CA1A79D-0ED4-480A-9391-CF49FE591ED7}"/>
              </a:ext>
            </a:extLst>
          </p:cNvPr>
          <p:cNvSpPr txBox="1"/>
          <p:nvPr/>
        </p:nvSpPr>
        <p:spPr>
          <a:xfrm>
            <a:off x="578810" y="1913859"/>
            <a:ext cx="8835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dirty="0"/>
          </a:p>
          <a:p>
            <a:endParaRPr lang="zh-TW" altLang="zh-TW" dirty="0"/>
          </a:p>
          <a:p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10321C6-8B40-457C-B9EC-495E3F8B5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87" y="2306854"/>
            <a:ext cx="8405701" cy="421079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818339CA-8C13-425B-A13F-FBC2D019B601}"/>
              </a:ext>
            </a:extLst>
          </p:cNvPr>
          <p:cNvSpPr txBox="1"/>
          <p:nvPr/>
        </p:nvSpPr>
        <p:spPr>
          <a:xfrm>
            <a:off x="1105786" y="1796902"/>
            <a:ext cx="742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遊戲一開始的使用者介面分為三個小部分</a:t>
            </a:r>
          </a:p>
        </p:txBody>
      </p:sp>
    </p:spTree>
    <p:extLst>
      <p:ext uri="{BB962C8B-B14F-4D97-AF65-F5344CB8AC3E}">
        <p14:creationId xmlns:p14="http://schemas.microsoft.com/office/powerpoint/2010/main" val="127770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功能說明</a:t>
              </a: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B5894979-7CD9-41A9-80F4-80AB85A9E0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03" y="1967180"/>
            <a:ext cx="9144112" cy="455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96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D21B33-3A7B-47B3-856C-3244332C6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D5C92E7-4236-4219-BD29-F3979EBBF7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21" y="2424224"/>
            <a:ext cx="9096607" cy="3976278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118806D-9005-4048-A1F7-890C131D0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2506E89-1AC4-4A51-9435-0390F5FFC2B2}"/>
              </a:ext>
            </a:extLst>
          </p:cNvPr>
          <p:cNvSpPr txBox="1"/>
          <p:nvPr/>
        </p:nvSpPr>
        <p:spPr>
          <a:xfrm>
            <a:off x="1262744" y="55699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功能說明</a:t>
            </a:r>
          </a:p>
        </p:txBody>
      </p:sp>
    </p:spTree>
    <p:extLst>
      <p:ext uri="{BB962C8B-B14F-4D97-AF65-F5344CB8AC3E}">
        <p14:creationId xmlns:p14="http://schemas.microsoft.com/office/powerpoint/2010/main" val="2168754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EA29D0-B757-46EB-8F94-895230B9A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B90325-FAD7-4867-87DE-9879385D7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遊戲介面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AB80FE7-329D-41EF-905A-0DF4E7E62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AD98C97-E2C6-4C7F-B11F-EB3C2B8EDAE0}"/>
              </a:ext>
            </a:extLst>
          </p:cNvPr>
          <p:cNvSpPr txBox="1"/>
          <p:nvPr/>
        </p:nvSpPr>
        <p:spPr>
          <a:xfrm>
            <a:off x="1262744" y="55699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功能說明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089CD0D-9605-4C22-9A26-D5550402B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60" y="2477595"/>
            <a:ext cx="7201578" cy="360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83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摘要</a:t>
              </a: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E690D6A-DDB9-4A38-9E59-E786873F19DC}"/>
              </a:ext>
            </a:extLst>
          </p:cNvPr>
          <p:cNvGrpSpPr/>
          <p:nvPr/>
        </p:nvGrpSpPr>
        <p:grpSpPr>
          <a:xfrm>
            <a:off x="1262744" y="2810022"/>
            <a:ext cx="10047742" cy="2082614"/>
            <a:chOff x="1262744" y="2317653"/>
            <a:chExt cx="10047742" cy="2082614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CBA9EE51-8F5B-4225-88BC-DEFDF3262A68}"/>
                </a:ext>
              </a:extLst>
            </p:cNvPr>
            <p:cNvSpPr txBox="1"/>
            <p:nvPr/>
          </p:nvSpPr>
          <p:spPr>
            <a:xfrm>
              <a:off x="1262744" y="2317653"/>
              <a:ext cx="79093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製作遊戲</a:t>
              </a:r>
              <a:r>
                <a:rPr lang="zh-TW" altLang="en-US" sz="4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結合</a:t>
              </a:r>
              <a:r>
                <a:rPr lang="en-US" altLang="zh-TW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VR</a:t>
              </a:r>
              <a:r>
                <a:rPr lang="zh-TW" altLang="en-US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技術</a:t>
              </a:r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19914C98-2D5E-4859-BAC4-1A2F0B15EE50}"/>
                </a:ext>
              </a:extLst>
            </p:cNvPr>
            <p:cNvCxnSpPr/>
            <p:nvPr/>
          </p:nvCxnSpPr>
          <p:spPr>
            <a:xfrm>
              <a:off x="1291883" y="3350008"/>
              <a:ext cx="960823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794B37D-FD35-41E4-BDDF-C4F8A9E56728}"/>
                </a:ext>
              </a:extLst>
            </p:cNvPr>
            <p:cNvSpPr txBox="1"/>
            <p:nvPr/>
          </p:nvSpPr>
          <p:spPr>
            <a:xfrm>
              <a:off x="5417526" y="3630826"/>
              <a:ext cx="589296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深入體驗 </a:t>
              </a:r>
              <a:r>
                <a:rPr lang="zh-TW" altLang="en-US" sz="4400" b="1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以虛擬實</a:t>
              </a:r>
              <a:r>
                <a:rPr lang="zh-TW" altLang="en-US" sz="3600" b="1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 </a:t>
              </a:r>
              <a:r>
                <a:rPr lang="zh-TW" altLang="en-US" sz="36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的世界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7546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DAF9B5-14BE-4A61-9145-491EB4529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5B0DECB-FFFF-4FA5-A7B1-90D12636B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25" y="2763918"/>
            <a:ext cx="6693244" cy="3346622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621F085-4268-4F27-8451-4374B6381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38B91F0-D866-4226-BFE4-3234171B7429}"/>
              </a:ext>
            </a:extLst>
          </p:cNvPr>
          <p:cNvSpPr txBox="1"/>
          <p:nvPr/>
        </p:nvSpPr>
        <p:spPr>
          <a:xfrm>
            <a:off x="1262744" y="55699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功能說明</a:t>
            </a:r>
          </a:p>
        </p:txBody>
      </p:sp>
    </p:spTree>
    <p:extLst>
      <p:ext uri="{BB962C8B-B14F-4D97-AF65-F5344CB8AC3E}">
        <p14:creationId xmlns:p14="http://schemas.microsoft.com/office/powerpoint/2010/main" val="362863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47DC13-81EE-4FBC-9255-526812541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58DD71A-3928-41E6-B09D-47DF225501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44" y="2941627"/>
            <a:ext cx="5173156" cy="3140195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9732ADB-48C7-4AA8-9391-AAB548BCB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B860B05-F3FC-4B6E-8DE3-C83EAB28BD50}"/>
              </a:ext>
            </a:extLst>
          </p:cNvPr>
          <p:cNvSpPr txBox="1"/>
          <p:nvPr/>
        </p:nvSpPr>
        <p:spPr>
          <a:xfrm>
            <a:off x="1262744" y="55699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功能說明</a:t>
            </a:r>
          </a:p>
        </p:txBody>
      </p:sp>
    </p:spTree>
    <p:extLst>
      <p:ext uri="{BB962C8B-B14F-4D97-AF65-F5344CB8AC3E}">
        <p14:creationId xmlns:p14="http://schemas.microsoft.com/office/powerpoint/2010/main" val="39677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F29B8C-1064-42D9-96DE-C6ECCE9C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FFD227D-4713-47AC-A331-7F32E0CFC5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66" y="2402959"/>
            <a:ext cx="6266570" cy="3898044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F11771D-3DE7-4C0E-9BEB-5A8C08007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BC9F827-B487-4C78-B4DB-8A41DEAB9717}"/>
              </a:ext>
            </a:extLst>
          </p:cNvPr>
          <p:cNvSpPr txBox="1"/>
          <p:nvPr/>
        </p:nvSpPr>
        <p:spPr>
          <a:xfrm>
            <a:off x="1262744" y="55699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功能說明</a:t>
            </a:r>
          </a:p>
        </p:txBody>
      </p:sp>
    </p:spTree>
    <p:extLst>
      <p:ext uri="{BB962C8B-B14F-4D97-AF65-F5344CB8AC3E}">
        <p14:creationId xmlns:p14="http://schemas.microsoft.com/office/powerpoint/2010/main" val="3097085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A3B22-C460-491C-AF4F-A99E888AC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279C28D-E1CF-47D3-A8FD-14C68EE2C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14" y="2966485"/>
            <a:ext cx="5334886" cy="3334518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7350DFE-68D5-4020-BFA5-287A2590C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E8EB9F8-9DE9-4B0A-882D-0E1F32C23099}"/>
              </a:ext>
            </a:extLst>
          </p:cNvPr>
          <p:cNvSpPr txBox="1"/>
          <p:nvPr/>
        </p:nvSpPr>
        <p:spPr>
          <a:xfrm>
            <a:off x="1262744" y="55699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功能說明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3F83820-320B-4159-BEFA-BF1E4DE99E43}"/>
              </a:ext>
            </a:extLst>
          </p:cNvPr>
          <p:cNvSpPr txBox="1"/>
          <p:nvPr/>
        </p:nvSpPr>
        <p:spPr>
          <a:xfrm>
            <a:off x="838200" y="2009552"/>
            <a:ext cx="4084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商城系統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566977B-036A-4F87-8C35-2669F7C857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9" t="12799" r="44368"/>
          <a:stretch/>
        </p:blipFill>
        <p:spPr>
          <a:xfrm>
            <a:off x="6496493" y="1877092"/>
            <a:ext cx="4380614" cy="478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121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661346-AF8E-479E-A0CF-BC6F46311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7A7FD1-C5CD-4450-8D96-9FFC1C576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問題回報</a:t>
            </a:r>
            <a:endParaRPr lang="en-US" altLang="zh-TW" dirty="0"/>
          </a:p>
          <a:p>
            <a:r>
              <a:rPr lang="zh-TW" altLang="en-US" dirty="0"/>
              <a:t>客服電話</a:t>
            </a:r>
            <a:r>
              <a:rPr lang="en-US" altLang="zh-TW" dirty="0"/>
              <a:t>:07-578578578</a:t>
            </a:r>
          </a:p>
          <a:p>
            <a:r>
              <a:rPr lang="en-US" altLang="zh-TW" dirty="0" err="1"/>
              <a:t>EMAIL:akatsuki@gamil.com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D72B810-6D79-4887-B3A9-77806CAA8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F366680-6C0A-4D58-B177-CCF9ADA0AFBC}"/>
              </a:ext>
            </a:extLst>
          </p:cNvPr>
          <p:cNvSpPr txBox="1"/>
          <p:nvPr/>
        </p:nvSpPr>
        <p:spPr>
          <a:xfrm>
            <a:off x="1262744" y="55699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功能說明</a:t>
            </a:r>
          </a:p>
        </p:txBody>
      </p:sp>
    </p:spTree>
    <p:extLst>
      <p:ext uri="{BB962C8B-B14F-4D97-AF65-F5344CB8AC3E}">
        <p14:creationId xmlns:p14="http://schemas.microsoft.com/office/powerpoint/2010/main" val="817646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B8BB51-C766-441B-9606-0BBCCF2A0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D1EE6B2-D755-4F1A-A5E8-7C5A82386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56" y="1796517"/>
            <a:ext cx="3468744" cy="4921222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2EACF9C-3666-4E69-ACD9-08D22FE60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053F8C0-59B1-447F-84CF-A8B61D97CA54}"/>
              </a:ext>
            </a:extLst>
          </p:cNvPr>
          <p:cNvSpPr txBox="1"/>
          <p:nvPr/>
        </p:nvSpPr>
        <p:spPr>
          <a:xfrm>
            <a:off x="1262744" y="556998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需求功能說明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0760FFA-3590-4F99-A1AA-AA90755827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851" y="2053930"/>
            <a:ext cx="4882116" cy="488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65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C32852-1CC6-4C8F-B05D-F6937F06C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23006BB-8938-47A7-89F5-9E7B45E99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76" y="2594344"/>
            <a:ext cx="5675324" cy="3194850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6DCC3D0-BF96-4D03-B85A-443048AFC0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86EBAFB-67B5-4376-8040-B091698FA10A}"/>
              </a:ext>
            </a:extLst>
          </p:cNvPr>
          <p:cNvSpPr txBox="1"/>
          <p:nvPr/>
        </p:nvSpPr>
        <p:spPr>
          <a:xfrm>
            <a:off x="1262744" y="556998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需求功能說明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71BA470-3AD0-4159-8D80-F94484479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499" y="2492402"/>
            <a:ext cx="6037501" cy="339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942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777341A8-CB70-4BC1-BA0E-C7C04A9B67F9}"/>
              </a:ext>
            </a:extLst>
          </p:cNvPr>
          <p:cNvSpPr/>
          <p:nvPr/>
        </p:nvSpPr>
        <p:spPr>
          <a:xfrm>
            <a:off x="6829312" y="3803417"/>
            <a:ext cx="3465997" cy="2010552"/>
          </a:xfrm>
          <a:prstGeom prst="rect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660E932-CDC7-47AE-904A-76D3E995F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248" y="1339413"/>
            <a:ext cx="1014995" cy="1014995"/>
          </a:xfrm>
          <a:prstGeom prst="rect">
            <a:avLst/>
          </a:prstGeom>
        </p:spPr>
      </p:pic>
      <p:grpSp>
        <p:nvGrpSpPr>
          <p:cNvPr id="27" name="群組 26">
            <a:extLst>
              <a:ext uri="{FF2B5EF4-FFF2-40B4-BE49-F238E27FC236}">
                <a16:creationId xmlns:a16="http://schemas.microsoft.com/office/drawing/2014/main" id="{C0DB122C-0A26-46B1-B6DB-B941FE64EB05}"/>
              </a:ext>
            </a:extLst>
          </p:cNvPr>
          <p:cNvGrpSpPr/>
          <p:nvPr/>
        </p:nvGrpSpPr>
        <p:grpSpPr>
          <a:xfrm>
            <a:off x="1896691" y="1253640"/>
            <a:ext cx="1915627" cy="1072177"/>
            <a:chOff x="231817" y="690093"/>
            <a:chExt cx="2301029" cy="1287887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C310477-0DBE-43DD-B425-1E4385A48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075" y="690093"/>
              <a:ext cx="1150513" cy="115051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E6C831AD-7176-4C0A-BEB8-36D270F59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2333" y="827467"/>
              <a:ext cx="1150513" cy="11505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3EDB4E15-E799-4AD0-97B6-33D31D6D3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817" y="827467"/>
              <a:ext cx="1150513" cy="1150513"/>
            </a:xfrm>
            <a:prstGeom prst="rect">
              <a:avLst/>
            </a:prstGeom>
          </p:spPr>
        </p:pic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D867FD89-E0E6-4746-A5C2-415760EE7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324" y="4189261"/>
            <a:ext cx="1216841" cy="1216841"/>
          </a:xfrm>
          <a:prstGeom prst="rect">
            <a:avLst/>
          </a:prstGeom>
        </p:spPr>
      </p:pic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E4D563CB-97B7-4F76-B81A-36AD3DACEFAD}"/>
              </a:ext>
            </a:extLst>
          </p:cNvPr>
          <p:cNvCxnSpPr>
            <a:stCxn id="10" idx="3"/>
            <a:endCxn id="9" idx="1"/>
          </p:cNvCxnSpPr>
          <p:nvPr/>
        </p:nvCxnSpPr>
        <p:spPr>
          <a:xfrm flipV="1">
            <a:off x="3812318" y="1846911"/>
            <a:ext cx="811930" cy="1"/>
          </a:xfrm>
          <a:prstGeom prst="line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4DDE4412-A966-49AB-B1FB-CD6B95AE7362}"/>
              </a:ext>
            </a:extLst>
          </p:cNvPr>
          <p:cNvCxnSpPr>
            <a:cxnSpLocks/>
          </p:cNvCxnSpPr>
          <p:nvPr/>
        </p:nvCxnSpPr>
        <p:spPr>
          <a:xfrm>
            <a:off x="5131746" y="2547644"/>
            <a:ext cx="0" cy="1384084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920D5D03-8C69-4CB4-9F25-D4C4142CD653}"/>
              </a:ext>
            </a:extLst>
          </p:cNvPr>
          <p:cNvCxnSpPr/>
          <p:nvPr/>
        </p:nvCxnSpPr>
        <p:spPr>
          <a:xfrm flipV="1">
            <a:off x="5878773" y="4820829"/>
            <a:ext cx="811930" cy="1"/>
          </a:xfrm>
          <a:prstGeom prst="line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B8B2DA76-F2CB-433B-B6FE-CD2C06A4E8D9}"/>
              </a:ext>
            </a:extLst>
          </p:cNvPr>
          <p:cNvGrpSpPr/>
          <p:nvPr/>
        </p:nvGrpSpPr>
        <p:grpSpPr>
          <a:xfrm>
            <a:off x="6998236" y="4189261"/>
            <a:ext cx="3158465" cy="1079593"/>
            <a:chOff x="6156824" y="4216327"/>
            <a:chExt cx="3793911" cy="1296794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740B7A74-6AB6-4EDC-B633-D8D5CC3AE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4410" y="4436796"/>
              <a:ext cx="1076325" cy="1076325"/>
            </a:xfrm>
            <a:prstGeom prst="rect">
              <a:avLst/>
            </a:prstGeom>
          </p:spPr>
        </p:pic>
        <p:pic>
          <p:nvPicPr>
            <p:cNvPr id="1026" name="Picture 2" descr="「web server」的圖片搜尋結果">
              <a:extLst>
                <a:ext uri="{FF2B5EF4-FFF2-40B4-BE49-F238E27FC236}">
                  <a16:creationId xmlns:a16="http://schemas.microsoft.com/office/drawing/2014/main" id="{5927C57A-6649-4E6E-B056-21421AE617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6824" y="4216327"/>
              <a:ext cx="1076325" cy="1290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7793BECA-CC69-468A-88CF-784BEF7A027F}"/>
                </a:ext>
              </a:extLst>
            </p:cNvPr>
            <p:cNvCxnSpPr/>
            <p:nvPr/>
          </p:nvCxnSpPr>
          <p:spPr>
            <a:xfrm flipV="1">
              <a:off x="7566139" y="4947153"/>
              <a:ext cx="975281" cy="1"/>
            </a:xfrm>
            <a:prstGeom prst="line">
              <a:avLst/>
            </a:prstGeom>
            <a:ln w="57150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1F242684-ECED-4FE6-B9AF-122E10284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701" y="753696"/>
            <a:ext cx="957812" cy="957812"/>
          </a:xfrm>
          <a:prstGeom prst="rect">
            <a:avLst/>
          </a:prstGeom>
        </p:spPr>
      </p:pic>
      <p:cxnSp>
        <p:nvCxnSpPr>
          <p:cNvPr id="26" name="接點: 肘形 25">
            <a:extLst>
              <a:ext uri="{FF2B5EF4-FFF2-40B4-BE49-F238E27FC236}">
                <a16:creationId xmlns:a16="http://schemas.microsoft.com/office/drawing/2014/main" id="{C979DDD3-90E1-4834-9C6A-39002F09E135}"/>
              </a:ext>
            </a:extLst>
          </p:cNvPr>
          <p:cNvCxnSpPr>
            <a:cxnSpLocks/>
          </p:cNvCxnSpPr>
          <p:nvPr/>
        </p:nvCxnSpPr>
        <p:spPr>
          <a:xfrm rot="10800000" flipV="1">
            <a:off x="9093307" y="1200713"/>
            <a:ext cx="775186" cy="776866"/>
          </a:xfrm>
          <a:prstGeom prst="bentConnector2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9231B92-C223-45B0-893E-CD15DE8A9848}"/>
              </a:ext>
            </a:extLst>
          </p:cNvPr>
          <p:cNvSpPr txBox="1"/>
          <p:nvPr/>
        </p:nvSpPr>
        <p:spPr>
          <a:xfrm>
            <a:off x="380829" y="1711508"/>
            <a:ext cx="1015663" cy="410246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5400" dirty="0">
                <a:latin typeface="華康中黑體" panose="020B0509000000000000" pitchFamily="49" charset="-120"/>
                <a:ea typeface="華康中黑體" panose="020B0509000000000000" pitchFamily="49" charset="-120"/>
              </a:rPr>
              <a:t>系統架構圖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CFB3AFB-89BE-4869-A623-7CC85CB4C95D}"/>
              </a:ext>
            </a:extLst>
          </p:cNvPr>
          <p:cNvSpPr txBox="1"/>
          <p:nvPr/>
        </p:nvSpPr>
        <p:spPr>
          <a:xfrm>
            <a:off x="2403561" y="244018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使用者</a:t>
            </a: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831B3892-9825-4A68-ACE1-3416E69656F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186" y="2102427"/>
            <a:ext cx="1183253" cy="815425"/>
          </a:xfrm>
          <a:prstGeom prst="rect">
            <a:avLst/>
          </a:prstGeom>
        </p:spPr>
      </p:pic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57CE0FF2-B109-4DAF-BE3A-3F045DCA317A}"/>
              </a:ext>
            </a:extLst>
          </p:cNvPr>
          <p:cNvCxnSpPr/>
          <p:nvPr/>
        </p:nvCxnSpPr>
        <p:spPr>
          <a:xfrm>
            <a:off x="9093307" y="3100206"/>
            <a:ext cx="0" cy="657588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0BF5D6B-9BCC-4792-BDF5-52E2A057F3FC}"/>
              </a:ext>
            </a:extLst>
          </p:cNvPr>
          <p:cNvSpPr txBox="1"/>
          <p:nvPr/>
        </p:nvSpPr>
        <p:spPr>
          <a:xfrm>
            <a:off x="10197025" y="175713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管理員</a:t>
            </a:r>
          </a:p>
        </p:txBody>
      </p:sp>
    </p:spTree>
    <p:extLst>
      <p:ext uri="{BB962C8B-B14F-4D97-AF65-F5344CB8AC3E}">
        <p14:creationId xmlns:p14="http://schemas.microsoft.com/office/powerpoint/2010/main" val="2649398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387798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使用者案例圖</a:t>
              </a:r>
            </a:p>
          </p:txBody>
        </p:sp>
      </p:grpSp>
      <p:pic>
        <p:nvPicPr>
          <p:cNvPr id="1026" name="Picture 2" descr="Untitled Diagram">
            <a:extLst>
              <a:ext uri="{FF2B5EF4-FFF2-40B4-BE49-F238E27FC236}">
                <a16:creationId xmlns:a16="http://schemas.microsoft.com/office/drawing/2014/main" id="{FA1F8735-EF37-41AD-BF30-8F85EA5DC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953" y="1594075"/>
            <a:ext cx="6213157" cy="526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085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84E43C-D929-48FD-9751-048448D59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F24B5F54-6F52-45BC-BE46-5C99EC0DE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6502"/>
            <a:ext cx="10515600" cy="4349584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670601B-A376-4B0F-976D-9F0324AF4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9D0695D-3E13-48E1-822B-D390627749F9}"/>
              </a:ext>
            </a:extLst>
          </p:cNvPr>
          <p:cNvSpPr txBox="1"/>
          <p:nvPr/>
        </p:nvSpPr>
        <p:spPr>
          <a:xfrm>
            <a:off x="1262744" y="556998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類別圖</a:t>
            </a:r>
          </a:p>
        </p:txBody>
      </p:sp>
    </p:spTree>
    <p:extLst>
      <p:ext uri="{BB962C8B-B14F-4D97-AF65-F5344CB8AC3E}">
        <p14:creationId xmlns:p14="http://schemas.microsoft.com/office/powerpoint/2010/main" val="3027608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1BAB3D9F-840B-4976-93B1-6705F87088EA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C1EC75E-3AEC-4F15-AA60-8F02AF318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B7948445-0BDF-4E69-BBD8-90A25EA6219C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背景趨勢</a:t>
              </a: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02745A79-1FA8-4610-B91D-EA154B7EAC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5363" y="5200226"/>
            <a:ext cx="1487064" cy="163387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E02BF14-699A-4CD7-BE9E-7414ECE96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856" y="4783477"/>
            <a:ext cx="861363" cy="123368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E406117-2E3D-48AB-99AA-31A879F68179}"/>
              </a:ext>
            </a:extLst>
          </p:cNvPr>
          <p:cNvSpPr/>
          <p:nvPr/>
        </p:nvSpPr>
        <p:spPr>
          <a:xfrm>
            <a:off x="2662103" y="6117465"/>
            <a:ext cx="13178970" cy="1835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C691AD74-8CC5-4E1E-9AB9-FB0D46FA75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480" y="4471862"/>
            <a:ext cx="2242363" cy="1545299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047BD606-67F2-45C4-B14E-B2C6CC2838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914" y="3259966"/>
            <a:ext cx="1991738" cy="276573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DBC8E26-908E-4DD1-8ED1-D545EEA347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843" y="3824744"/>
            <a:ext cx="2409071" cy="2384489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84947A55-5A42-40CD-94ED-B7AD83C3EC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65" y="4667132"/>
            <a:ext cx="1568901" cy="1350029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BCEEBD4E-4AF9-4D0B-BEB5-A3A55B2BDEC0}"/>
              </a:ext>
            </a:extLst>
          </p:cNvPr>
          <p:cNvSpPr txBox="1"/>
          <p:nvPr/>
        </p:nvSpPr>
        <p:spPr>
          <a:xfrm>
            <a:off x="2716856" y="2169422"/>
            <a:ext cx="7909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遊戲及相關裝置演進 </a:t>
            </a:r>
            <a:r>
              <a:rPr lang="en-US" altLang="zh-TW" sz="4000" dirty="0">
                <a:latin typeface="Adobe 繁黑體 Std B" panose="020B0700000000000000" pitchFamily="34" charset="-120"/>
                <a:ea typeface="Adobe 繁黑體 Std B" panose="020B0700000000000000" pitchFamily="34" charset="-120"/>
                <a:sym typeface="Wingdings" panose="05000000000000000000" pitchFamily="2" charset="2"/>
              </a:rPr>
              <a:t></a:t>
            </a:r>
            <a:r>
              <a:rPr lang="zh-TW" altLang="en-US" sz="4000" dirty="0">
                <a:latin typeface="Adobe 繁黑體 Std B" panose="020B0700000000000000" pitchFamily="34" charset="-120"/>
                <a:ea typeface="Adobe 繁黑體 Std B" panose="020B0700000000000000" pitchFamily="34" charset="-120"/>
                <a:sym typeface="Wingdings" panose="05000000000000000000" pitchFamily="2" charset="2"/>
              </a:rPr>
              <a:t> </a:t>
            </a:r>
            <a:endParaRPr lang="zh-TW" altLang="en-US" sz="40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534335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634019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系統架構圖轉動態圖形</a:t>
              </a:r>
              <a:endPara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AE71CFEE-15B6-47ED-94EE-E4E1F8ACF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330" y="1562444"/>
            <a:ext cx="8707731" cy="529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32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5F8855-9E6F-46A2-9CEB-3950FB41C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A81D01-FB2E-44EE-8948-F5A60826C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zh-TW" dirty="0"/>
              <a:t>玩家有</a:t>
            </a:r>
            <a:r>
              <a:rPr lang="en-US" altLang="zh-TW" dirty="0"/>
              <a:t>5</a:t>
            </a:r>
            <a:r>
              <a:rPr lang="zh-TW" altLang="zh-TW" dirty="0"/>
              <a:t>個功能可以進行選擇，分別為開始遊戲、觀看角色資訊、商城系統、遊戲設定以及結束遊戲。</a:t>
            </a:r>
          </a:p>
          <a:p>
            <a:pPr marL="0" indent="0">
              <a:buNone/>
            </a:pPr>
            <a:endParaRPr lang="zh-TW" altLang="zh-TW" dirty="0"/>
          </a:p>
          <a:p>
            <a:pPr marL="0" indent="0">
              <a:buNone/>
            </a:pPr>
            <a:endParaRPr lang="zh-TW" altLang="zh-TW" dirty="0"/>
          </a:p>
          <a:p>
            <a:pPr marL="0" indent="0">
              <a:buNone/>
            </a:pPr>
            <a:endParaRPr lang="zh-TW" altLang="zh-TW" dirty="0"/>
          </a:p>
          <a:p>
            <a:pPr marL="0" indent="0">
              <a:buNone/>
            </a:pPr>
            <a:endParaRPr lang="zh-TW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3A22DD7-6A39-40E3-A63A-0458764A8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EBF860B-B3EB-43C8-B6D7-081F19463F6D}"/>
              </a:ext>
            </a:extLst>
          </p:cNvPr>
          <p:cNvSpPr txBox="1"/>
          <p:nvPr/>
        </p:nvSpPr>
        <p:spPr>
          <a:xfrm>
            <a:off x="1262744" y="556998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系統架構流程說明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25F272E-A098-44C4-A8C8-E3E5F8DE05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6" b="50324"/>
          <a:stretch/>
        </p:blipFill>
        <p:spPr>
          <a:xfrm>
            <a:off x="1262744" y="2671182"/>
            <a:ext cx="10003131" cy="340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539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A11F92-8E8C-4673-B960-11BFF2766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D7CFF1-7BBB-478F-90D2-0914CA15E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開始對戰的說明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2F7FE1A-95DE-4ABC-BF8F-057CF3F08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3B7A1FF-9CD0-4140-AC1F-53A4FEBB76F7}"/>
              </a:ext>
            </a:extLst>
          </p:cNvPr>
          <p:cNvSpPr txBox="1"/>
          <p:nvPr/>
        </p:nvSpPr>
        <p:spPr>
          <a:xfrm>
            <a:off x="1262744" y="556998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系統架構流程說明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072B328-5FF5-401F-B011-02D7216C0A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93" r="72661"/>
          <a:stretch/>
        </p:blipFill>
        <p:spPr>
          <a:xfrm>
            <a:off x="8270692" y="1882561"/>
            <a:ext cx="3083108" cy="465706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DBDCA0D-1809-41EB-A79F-DDCDB61CA291}"/>
              </a:ext>
            </a:extLst>
          </p:cNvPr>
          <p:cNvSpPr/>
          <p:nvPr/>
        </p:nvSpPr>
        <p:spPr>
          <a:xfrm>
            <a:off x="6821565" y="3828319"/>
            <a:ext cx="1449127" cy="38277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使用者介面</a:t>
            </a:r>
          </a:p>
        </p:txBody>
      </p:sp>
    </p:spTree>
    <p:extLst>
      <p:ext uri="{BB962C8B-B14F-4D97-AF65-F5344CB8AC3E}">
        <p14:creationId xmlns:p14="http://schemas.microsoft.com/office/powerpoint/2010/main" val="20894813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BE793B-8591-4AFF-BE12-3F6530D70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4A68B4-99D7-410D-85AA-8E46EE2F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zh-TW" dirty="0"/>
              <a:t>商城功能</a:t>
            </a:r>
            <a:r>
              <a:rPr lang="zh-TW" altLang="en-US" dirty="0"/>
              <a:t>說明</a:t>
            </a:r>
            <a:r>
              <a:rPr lang="zh-TW" altLang="zh-TW" dirty="0"/>
              <a:t>。</a:t>
            </a:r>
            <a:endParaRPr lang="en-US" altLang="zh-TW" dirty="0"/>
          </a:p>
          <a:p>
            <a:pPr lvl="0"/>
            <a:endParaRPr lang="zh-TW" altLang="zh-TW" dirty="0"/>
          </a:p>
          <a:p>
            <a:pPr marL="0" indent="0">
              <a:buNone/>
            </a:pPr>
            <a:endParaRPr lang="zh-TW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7CD679-FA9C-4078-8E9D-BB0791B92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FE412C0-C366-4F0C-A0F2-1C88BB3B8546}"/>
              </a:ext>
            </a:extLst>
          </p:cNvPr>
          <p:cNvSpPr txBox="1"/>
          <p:nvPr/>
        </p:nvSpPr>
        <p:spPr>
          <a:xfrm>
            <a:off x="1262744" y="556998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系統架構流程說明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16BE04E-DE74-4D1C-ABED-B583BB1D9F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0" t="40264" r="55311"/>
          <a:stretch/>
        </p:blipFill>
        <p:spPr>
          <a:xfrm>
            <a:off x="8314661" y="1715462"/>
            <a:ext cx="2912326" cy="502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156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5FC933-7522-45D8-A4DE-AD9D10F2D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22E424-71BA-4488-995B-FDFBAD533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退出遊戲功能。</a:t>
            </a:r>
            <a:endParaRPr lang="en-US" altLang="zh-TW" dirty="0"/>
          </a:p>
          <a:p>
            <a:endParaRPr lang="zh-TW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B53A124-A595-49F0-A350-B6C8CC4AA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A524370-E1A8-402B-82BE-A9836CFAE0AB}"/>
              </a:ext>
            </a:extLst>
          </p:cNvPr>
          <p:cNvSpPr txBox="1"/>
          <p:nvPr/>
        </p:nvSpPr>
        <p:spPr>
          <a:xfrm>
            <a:off x="1262744" y="556998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系統架構流程說明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CB967A7-7AF1-4851-BD8C-36DCE189C6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9" t="36551" r="44563" b="27907"/>
          <a:stretch/>
        </p:blipFill>
        <p:spPr>
          <a:xfrm>
            <a:off x="9110330" y="2061423"/>
            <a:ext cx="2243470" cy="425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815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E98185-5CA3-42BA-884F-3EFD1059B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507818-8CDA-4A66-8AFF-21F5D71D8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設定功能</a:t>
            </a:r>
            <a:r>
              <a:rPr lang="zh-TW" altLang="en-US" dirty="0"/>
              <a:t>說明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8145F4D-060D-4469-B8C2-E78AAA920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99F0945-DDF3-476F-A148-635527E7EDED}"/>
              </a:ext>
            </a:extLst>
          </p:cNvPr>
          <p:cNvSpPr txBox="1"/>
          <p:nvPr/>
        </p:nvSpPr>
        <p:spPr>
          <a:xfrm>
            <a:off x="1262744" y="556998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系統架構流程說明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05DB70B-7EE9-47FC-B679-86C7DDA2D4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77" t="42479" r="30797" b="14728"/>
          <a:stretch/>
        </p:blipFill>
        <p:spPr>
          <a:xfrm>
            <a:off x="8567192" y="1825625"/>
            <a:ext cx="2786608" cy="502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14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2AED8F-A972-410C-9061-F564B775E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9A375A-AB5C-4263-AC77-EAE0A0F98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角色資訊內容</a:t>
            </a:r>
            <a:r>
              <a:rPr lang="zh-TW" altLang="en-US" dirty="0"/>
              <a:t>說明</a:t>
            </a:r>
            <a:r>
              <a:rPr lang="zh-TW" altLang="zh-TW" dirty="0"/>
              <a:t>。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8F81C56-CCE7-456A-A356-741076E66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50533AC-A8D5-4EA0-ACA8-5A3B467B2DE0}"/>
              </a:ext>
            </a:extLst>
          </p:cNvPr>
          <p:cNvSpPr txBox="1"/>
          <p:nvPr/>
        </p:nvSpPr>
        <p:spPr>
          <a:xfrm>
            <a:off x="1262744" y="556998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系統架構流程說明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A671444-29B2-4048-AF58-BA127B9952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31" t="36550" b="2326"/>
          <a:stretch/>
        </p:blipFill>
        <p:spPr>
          <a:xfrm>
            <a:off x="7487336" y="1921211"/>
            <a:ext cx="3866464" cy="459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094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326243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工作分配圖</a:t>
              </a:r>
            </a:p>
          </p:txBody>
        </p:sp>
      </p:grpSp>
      <p:pic>
        <p:nvPicPr>
          <p:cNvPr id="5" name="內容版面配置區 8">
            <a:extLst>
              <a:ext uri="{FF2B5EF4-FFF2-40B4-BE49-F238E27FC236}">
                <a16:creationId xmlns:a16="http://schemas.microsoft.com/office/drawing/2014/main" id="{CE06658B-208B-4066-ADBE-97657FEC9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679" y="1723087"/>
            <a:ext cx="8390641" cy="5020067"/>
          </a:xfrm>
        </p:spPr>
      </p:pic>
    </p:spTree>
    <p:extLst>
      <p:ext uri="{BB962C8B-B14F-4D97-AF65-F5344CB8AC3E}">
        <p14:creationId xmlns:p14="http://schemas.microsoft.com/office/powerpoint/2010/main" val="34858242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組員分工</a:t>
              </a:r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948D615-A509-47F6-90FD-A3C8426DF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102253"/>
              </p:ext>
            </p:extLst>
          </p:nvPr>
        </p:nvGraphicFramePr>
        <p:xfrm>
          <a:off x="2429186" y="1825212"/>
          <a:ext cx="8665534" cy="4456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2767">
                  <a:extLst>
                    <a:ext uri="{9D8B030D-6E8A-4147-A177-3AD203B41FA5}">
                      <a16:colId xmlns:a16="http://schemas.microsoft.com/office/drawing/2014/main" val="2520776551"/>
                    </a:ext>
                  </a:extLst>
                </a:gridCol>
                <a:gridCol w="4332767">
                  <a:extLst>
                    <a:ext uri="{9D8B030D-6E8A-4147-A177-3AD203B41FA5}">
                      <a16:colId xmlns:a16="http://schemas.microsoft.com/office/drawing/2014/main" val="2050985166"/>
                    </a:ext>
                  </a:extLst>
                </a:gridCol>
              </a:tblGrid>
              <a:tr h="371898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項目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人員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778058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資料蒐集、討論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蔡育倫、林育民、柯盛文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381614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摘要、動機、目的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蔡育倫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567933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需求分析、需求說明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蔡育倫、林育民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479999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功能說明、功能架構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蔡育倫、柯盛文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6957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系統架構流程圖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林育民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596583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Adobe 繁黑體 Std B" panose="020B0700000000000000" pitchFamily="34" charset="-120"/>
                          <a:cs typeface="+mn-cs"/>
                        </a:rPr>
                        <a:t>動態圖形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蔡育倫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228379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使用者案例圖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柯盛文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494807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Adobe 繁黑體 Std B" panose="020B0700000000000000" pitchFamily="34" charset="-120"/>
                          <a:cs typeface="+mn-cs"/>
                        </a:rPr>
                        <a:t>類別圖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林育民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3915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時程表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林育民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988902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word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報告製作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Adobe 繁黑體 Std B" panose="020B0700000000000000" pitchFamily="34" charset="-120"/>
                          <a:cs typeface="+mn-cs"/>
                        </a:rPr>
                        <a:t>蔡育倫、柯盛文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286441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PPT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報告製作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蔡育倫、柯盛文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338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32521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20313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時程表</a:t>
              </a:r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5182319D-09E4-46B1-B423-71985AE07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831" y="2538546"/>
            <a:ext cx="1046797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70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1BAB3D9F-840B-4976-93B1-6705F87088EA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C1EC75E-3AEC-4F15-AA60-8F02AF318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B7948445-0BDF-4E69-BBD8-90A25EA6219C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背景趨勢</a:t>
              </a: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9F12A39-0F38-412C-A34B-EC230376EAAE}"/>
              </a:ext>
            </a:extLst>
          </p:cNvPr>
          <p:cNvGrpSpPr/>
          <p:nvPr/>
        </p:nvGrpSpPr>
        <p:grpSpPr>
          <a:xfrm>
            <a:off x="4078091" y="2257217"/>
            <a:ext cx="6989585" cy="3345089"/>
            <a:chOff x="5766085" y="2634589"/>
            <a:chExt cx="5779011" cy="2765730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047BD606-67F2-45C4-B14E-B2C6CC283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085" y="2634589"/>
              <a:ext cx="1991738" cy="2765730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57F6D227-7162-49A8-B23B-DBC302A59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4766" y="2659989"/>
              <a:ext cx="2740330" cy="2740330"/>
            </a:xfrm>
            <a:prstGeom prst="rect">
              <a:avLst/>
            </a:prstGeom>
          </p:spPr>
        </p:pic>
        <p:sp>
          <p:nvSpPr>
            <p:cNvPr id="10" name="加號 9">
              <a:extLst>
                <a:ext uri="{FF2B5EF4-FFF2-40B4-BE49-F238E27FC236}">
                  <a16:creationId xmlns:a16="http://schemas.microsoft.com/office/drawing/2014/main" id="{E9CF85E2-FC35-4844-B2D7-F987F3B3C5D7}"/>
                </a:ext>
              </a:extLst>
            </p:cNvPr>
            <p:cNvSpPr/>
            <p:nvPr/>
          </p:nvSpPr>
          <p:spPr>
            <a:xfrm>
              <a:off x="7824094" y="3599505"/>
              <a:ext cx="914400" cy="914400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BE02BF14-699A-4CD7-BE9E-7414ECE967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97698" y="4783477"/>
            <a:ext cx="861363" cy="123368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E406117-2E3D-48AB-99AA-31A879F68179}"/>
              </a:ext>
            </a:extLst>
          </p:cNvPr>
          <p:cNvSpPr/>
          <p:nvPr/>
        </p:nvSpPr>
        <p:spPr>
          <a:xfrm>
            <a:off x="-4652452" y="6209233"/>
            <a:ext cx="16336452" cy="917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C691AD74-8CC5-4E1E-9AB9-FB0D46FA75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93074" y="4471862"/>
            <a:ext cx="2242363" cy="154529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DBC8E26-908E-4DD1-8ED1-D545EEA347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9" y="3824744"/>
            <a:ext cx="2409071" cy="2384489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84947A55-5A42-40CD-94ED-B7AD83C3EC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94789" y="4667132"/>
            <a:ext cx="1568901" cy="135002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A8F3F64-86DD-404A-8B7F-1802B21F9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723" y="2449289"/>
            <a:ext cx="3540305" cy="3540305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3707E6DB-538A-4011-B8FF-1ADB7385B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360" y="3251431"/>
            <a:ext cx="1991738" cy="276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9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1BAB3D9F-840B-4976-93B1-6705F87088EA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C1EC75E-3AEC-4F15-AA60-8F02AF318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B7948445-0BDF-4E69-BBD8-90A25EA6219C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背景趨勢</a:t>
              </a: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0E406117-2E3D-48AB-99AA-31A879F68179}"/>
              </a:ext>
            </a:extLst>
          </p:cNvPr>
          <p:cNvSpPr/>
          <p:nvPr/>
        </p:nvSpPr>
        <p:spPr>
          <a:xfrm flipV="1">
            <a:off x="725714" y="6301002"/>
            <a:ext cx="10740571" cy="6033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C23996DD-EDEE-4661-9F6C-40DB038B39FD}"/>
              </a:ext>
            </a:extLst>
          </p:cNvPr>
          <p:cNvGrpSpPr/>
          <p:nvPr/>
        </p:nvGrpSpPr>
        <p:grpSpPr>
          <a:xfrm>
            <a:off x="1262744" y="2040764"/>
            <a:ext cx="9637373" cy="685964"/>
            <a:chOff x="1262744" y="2317653"/>
            <a:chExt cx="9637373" cy="685964"/>
          </a:xfrm>
        </p:grpSpPr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63AC6C95-C777-4B17-B5AB-8D984907DD66}"/>
                </a:ext>
              </a:extLst>
            </p:cNvPr>
            <p:cNvSpPr txBox="1"/>
            <p:nvPr/>
          </p:nvSpPr>
          <p:spPr>
            <a:xfrm>
              <a:off x="1262744" y="2317653"/>
              <a:ext cx="79093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6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為何選擇手機為裝置 </a:t>
              </a:r>
              <a:r>
                <a:rPr lang="en-US" altLang="zh-TW" sz="36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?</a:t>
              </a:r>
              <a:endParaRPr lang="zh-TW" altLang="en-US" sz="3600" dirty="0"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87127B7C-D50F-4329-9903-FA7C03A0CE41}"/>
                </a:ext>
              </a:extLst>
            </p:cNvPr>
            <p:cNvCxnSpPr/>
            <p:nvPr/>
          </p:nvCxnSpPr>
          <p:spPr>
            <a:xfrm>
              <a:off x="1291883" y="3003617"/>
              <a:ext cx="960823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4EB5DD28-1530-4E16-BCDB-BE9998D0C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831" y="3546260"/>
            <a:ext cx="1938905" cy="151929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8BE6E76D-D4FD-49FC-B8A5-BA0373C69380}"/>
              </a:ext>
            </a:extLst>
          </p:cNvPr>
          <p:cNvSpPr txBox="1"/>
          <p:nvPr/>
        </p:nvSpPr>
        <p:spPr>
          <a:xfrm>
            <a:off x="3494284" y="3153490"/>
            <a:ext cx="5036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台灣玩家成長到</a:t>
            </a:r>
            <a:r>
              <a:rPr lang="en-US" altLang="zh-TW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890</a:t>
            </a:r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萬人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C407540-8504-4AC9-8667-E0EC64BD534A}"/>
              </a:ext>
            </a:extLst>
          </p:cNvPr>
          <p:cNvSpPr txBox="1"/>
          <p:nvPr/>
        </p:nvSpPr>
        <p:spPr>
          <a:xfrm>
            <a:off x="3494284" y="3978271"/>
            <a:ext cx="4230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97%</a:t>
            </a:r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是線上遊戲玩家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859A4CF-58FA-4894-A6BB-F8CCD7C53BB5}"/>
              </a:ext>
            </a:extLst>
          </p:cNvPr>
          <p:cNvSpPr txBox="1"/>
          <p:nvPr/>
        </p:nvSpPr>
        <p:spPr>
          <a:xfrm>
            <a:off x="3474257" y="4803052"/>
            <a:ext cx="75376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手機遊戲玩家</a:t>
            </a:r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最多，占比 </a:t>
            </a:r>
            <a:r>
              <a:rPr lang="en-US" altLang="zh-TW" sz="4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80%</a:t>
            </a:r>
            <a:endParaRPr lang="zh-TW" altLang="en-US" sz="4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C258EC9-5979-4C4D-988A-AA853A27ABA7}"/>
              </a:ext>
            </a:extLst>
          </p:cNvPr>
          <p:cNvSpPr txBox="1"/>
          <p:nvPr/>
        </p:nvSpPr>
        <p:spPr>
          <a:xfrm>
            <a:off x="1618178" y="5860054"/>
            <a:ext cx="96391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/>
              <a:t>(</a:t>
            </a:r>
            <a:r>
              <a:rPr lang="zh-TW" altLang="en-US" sz="1100" dirty="0"/>
              <a:t>調查來自 </a:t>
            </a:r>
            <a:r>
              <a:rPr lang="en-US" altLang="zh-TW" sz="1100" dirty="0"/>
              <a:t>:</a:t>
            </a:r>
            <a:r>
              <a:rPr lang="zh-TW" altLang="en-US" sz="1100" dirty="0"/>
              <a:t> </a:t>
            </a:r>
            <a:r>
              <a:rPr lang="en-US" altLang="zh-TW" sz="1100" dirty="0"/>
              <a:t>2017</a:t>
            </a:r>
            <a:r>
              <a:rPr lang="zh-TW" altLang="en-US" sz="1100" dirty="0"/>
              <a:t> 年 </a:t>
            </a:r>
            <a:r>
              <a:rPr lang="en-US" altLang="zh-TW" sz="1100" dirty="0"/>
              <a:t>Yahoo</a:t>
            </a:r>
            <a:r>
              <a:rPr lang="zh-TW" altLang="en-US" sz="1100" dirty="0"/>
              <a:t>奇摩與第三方研究公司合作。調查期間為今年</a:t>
            </a:r>
            <a:r>
              <a:rPr lang="en-US" altLang="zh-TW" sz="1100" dirty="0"/>
              <a:t>5</a:t>
            </a:r>
            <a:r>
              <a:rPr lang="zh-TW" altLang="en-US" sz="1100" dirty="0"/>
              <a:t>月</a:t>
            </a:r>
            <a:r>
              <a:rPr lang="en-US" altLang="zh-TW" sz="1100" dirty="0"/>
              <a:t>17</a:t>
            </a:r>
            <a:r>
              <a:rPr lang="zh-TW" altLang="en-US" sz="1100" dirty="0"/>
              <a:t>日到</a:t>
            </a:r>
            <a:r>
              <a:rPr lang="en-US" altLang="zh-TW" sz="1100" dirty="0"/>
              <a:t>31</a:t>
            </a:r>
            <a:r>
              <a:rPr lang="zh-TW" altLang="en-US" sz="1100" dirty="0"/>
              <a:t>日，調查對象為台灣</a:t>
            </a:r>
            <a:r>
              <a:rPr lang="en-US" altLang="zh-TW" sz="1100" dirty="0"/>
              <a:t>13</a:t>
            </a:r>
            <a:r>
              <a:rPr lang="zh-TW" altLang="en-US" sz="1100" dirty="0"/>
              <a:t>到</a:t>
            </a:r>
            <a:r>
              <a:rPr lang="en-US" altLang="zh-TW" sz="1100" dirty="0"/>
              <a:t>65</a:t>
            </a:r>
            <a:r>
              <a:rPr lang="zh-TW" altLang="en-US" sz="1100" dirty="0"/>
              <a:t>歲上網人口，回收有效樣本數為</a:t>
            </a:r>
            <a:r>
              <a:rPr lang="en-US" altLang="zh-TW" sz="1100" dirty="0"/>
              <a:t>2044</a:t>
            </a:r>
            <a:r>
              <a:rPr lang="zh-TW" altLang="en-US" sz="1100" dirty="0"/>
              <a:t>份。</a:t>
            </a:r>
            <a:r>
              <a:rPr lang="en-US" altLang="zh-TW" sz="1100" dirty="0"/>
              <a:t>)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908818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1BAB3D9F-840B-4976-93B1-6705F87088EA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C1EC75E-3AEC-4F15-AA60-8F02AF318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B7948445-0BDF-4E69-BBD8-90A25EA6219C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背景趨勢</a:t>
              </a: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0E406117-2E3D-48AB-99AA-31A879F68179}"/>
              </a:ext>
            </a:extLst>
          </p:cNvPr>
          <p:cNvSpPr/>
          <p:nvPr/>
        </p:nvSpPr>
        <p:spPr>
          <a:xfrm flipV="1">
            <a:off x="725714" y="6301002"/>
            <a:ext cx="10740571" cy="6033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C23996DD-EDEE-4661-9F6C-40DB038B39FD}"/>
              </a:ext>
            </a:extLst>
          </p:cNvPr>
          <p:cNvGrpSpPr/>
          <p:nvPr/>
        </p:nvGrpSpPr>
        <p:grpSpPr>
          <a:xfrm>
            <a:off x="1262744" y="2040764"/>
            <a:ext cx="9637373" cy="685964"/>
            <a:chOff x="1262744" y="2317653"/>
            <a:chExt cx="9637373" cy="685964"/>
          </a:xfrm>
        </p:grpSpPr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63AC6C95-C777-4B17-B5AB-8D984907DD66}"/>
                </a:ext>
              </a:extLst>
            </p:cNvPr>
            <p:cNvSpPr txBox="1"/>
            <p:nvPr/>
          </p:nvSpPr>
          <p:spPr>
            <a:xfrm>
              <a:off x="1262744" y="2317653"/>
              <a:ext cx="79093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6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觀看其他國家報告</a:t>
              </a:r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87127B7C-D50F-4329-9903-FA7C03A0CE41}"/>
                </a:ext>
              </a:extLst>
            </p:cNvPr>
            <p:cNvCxnSpPr/>
            <p:nvPr/>
          </p:nvCxnSpPr>
          <p:spPr>
            <a:xfrm>
              <a:off x="1291883" y="3003617"/>
              <a:ext cx="960823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BE6E76D-D4FD-49FC-B8A5-BA0373C69380}"/>
              </a:ext>
            </a:extLst>
          </p:cNvPr>
          <p:cNvSpPr txBox="1"/>
          <p:nvPr/>
        </p:nvSpPr>
        <p:spPr>
          <a:xfrm>
            <a:off x="3494284" y="3153490"/>
            <a:ext cx="7334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上海宣布了</a:t>
            </a:r>
            <a:r>
              <a:rPr lang="en-US" altLang="zh-TW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2018</a:t>
            </a:r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上半年的產業報告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C407540-8504-4AC9-8667-E0EC64BD534A}"/>
              </a:ext>
            </a:extLst>
          </p:cNvPr>
          <p:cNvSpPr txBox="1"/>
          <p:nvPr/>
        </p:nvSpPr>
        <p:spPr>
          <a:xfrm>
            <a:off x="3494284" y="3978271"/>
            <a:ext cx="77091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中國</a:t>
            </a:r>
            <a:r>
              <a:rPr lang="zh-TW" altLang="en-US" sz="4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遊戲市場收入達 </a:t>
            </a:r>
            <a:r>
              <a:rPr lang="en-US" altLang="zh-TW" sz="4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4778 </a:t>
            </a:r>
            <a:r>
              <a:rPr lang="zh-TW" altLang="en-US" sz="4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億元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859A4CF-58FA-4894-A6BB-F8CCD7C53BB5}"/>
              </a:ext>
            </a:extLst>
          </p:cNvPr>
          <p:cNvSpPr txBox="1"/>
          <p:nvPr/>
        </p:nvSpPr>
        <p:spPr>
          <a:xfrm>
            <a:off x="3474257" y="4803052"/>
            <a:ext cx="74174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其中</a:t>
            </a:r>
            <a:r>
              <a:rPr lang="zh-TW" altLang="en-US" sz="4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六成</a:t>
            </a:r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都屬於</a:t>
            </a:r>
            <a:r>
              <a:rPr lang="zh-TW" altLang="en-US" sz="4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手機遊戲營收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C258EC9-5979-4C4D-988A-AA853A27ABA7}"/>
              </a:ext>
            </a:extLst>
          </p:cNvPr>
          <p:cNvSpPr txBox="1"/>
          <p:nvPr/>
        </p:nvSpPr>
        <p:spPr>
          <a:xfrm>
            <a:off x="8739309" y="5876144"/>
            <a:ext cx="2669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/>
              <a:t>(</a:t>
            </a:r>
            <a:r>
              <a:rPr lang="zh-TW" altLang="en-US" sz="1100" dirty="0"/>
              <a:t>調查來自 </a:t>
            </a:r>
            <a:r>
              <a:rPr lang="en-US" altLang="zh-TW" sz="1100" dirty="0"/>
              <a:t>:</a:t>
            </a:r>
            <a:r>
              <a:rPr lang="zh-TW" altLang="en-US" sz="1100" dirty="0"/>
              <a:t> </a:t>
            </a:r>
            <a:r>
              <a:rPr lang="en-US" altLang="zh-TW" sz="1100" dirty="0"/>
              <a:t>2018</a:t>
            </a:r>
            <a:r>
              <a:rPr lang="zh-TW" altLang="en-US" sz="1100" dirty="0"/>
              <a:t> </a:t>
            </a:r>
            <a:r>
              <a:rPr lang="zh-TW" altLang="en-US" sz="11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中國遊戲開發者大會</a:t>
            </a:r>
            <a:r>
              <a:rPr lang="zh-TW" altLang="en-US" sz="1100" dirty="0"/>
              <a:t>。</a:t>
            </a:r>
            <a:r>
              <a:rPr lang="en-US" altLang="zh-TW" sz="1100" dirty="0"/>
              <a:t>)</a:t>
            </a:r>
            <a:endParaRPr lang="zh-TW" altLang="en-US" sz="11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F6BA05D-1F8C-4DA9-9094-579CCE840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657" y="3551144"/>
            <a:ext cx="1536325" cy="16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089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動機</a:t>
              </a: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E690D6A-DDB9-4A38-9E59-E786873F19DC}"/>
              </a:ext>
            </a:extLst>
          </p:cNvPr>
          <p:cNvGrpSpPr/>
          <p:nvPr/>
        </p:nvGrpSpPr>
        <p:grpSpPr>
          <a:xfrm>
            <a:off x="1262744" y="2810022"/>
            <a:ext cx="10381328" cy="2236503"/>
            <a:chOff x="1262744" y="2317653"/>
            <a:chExt cx="10381328" cy="2236503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CBA9EE51-8F5B-4225-88BC-DEFDF3262A68}"/>
                </a:ext>
              </a:extLst>
            </p:cNvPr>
            <p:cNvSpPr txBox="1"/>
            <p:nvPr/>
          </p:nvSpPr>
          <p:spPr>
            <a:xfrm>
              <a:off x="1262744" y="2317653"/>
              <a:ext cx="79093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4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依照趨勢來看 </a:t>
              </a:r>
              <a:r>
                <a:rPr lang="en-US" altLang="zh-TW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VR</a:t>
              </a:r>
              <a:r>
                <a:rPr lang="zh-TW" altLang="en-US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技術</a:t>
              </a:r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19914C98-2D5E-4859-BAC4-1A2F0B15EE50}"/>
                </a:ext>
              </a:extLst>
            </p:cNvPr>
            <p:cNvCxnSpPr>
              <a:cxnSpLocks/>
            </p:cNvCxnSpPr>
            <p:nvPr/>
          </p:nvCxnSpPr>
          <p:spPr>
            <a:xfrm>
              <a:off x="1291883" y="3350008"/>
              <a:ext cx="10217946" cy="195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794B37D-FD35-41E4-BDDF-C4F8A9E56728}"/>
                </a:ext>
              </a:extLst>
            </p:cNvPr>
            <p:cNvSpPr txBox="1"/>
            <p:nvPr/>
          </p:nvSpPr>
          <p:spPr>
            <a:xfrm>
              <a:off x="4111241" y="3630826"/>
              <a:ext cx="753283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4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是未來</a:t>
              </a:r>
              <a:r>
                <a:rPr lang="zh-TW" altLang="en-US" sz="36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 </a:t>
              </a:r>
              <a:r>
                <a:rPr lang="zh-TW" altLang="en-US" sz="5400" b="1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展示遊戲最佳平台</a:t>
              </a:r>
              <a:endParaRPr lang="zh-TW" altLang="en-US" sz="5400" dirty="0">
                <a:latin typeface="Adobe 明體 Std L" panose="02020300000000000000" pitchFamily="18" charset="-120"/>
                <a:ea typeface="Adobe 明體 Std L" panose="020203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1780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動機</a:t>
              </a: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E690D6A-DDB9-4A38-9E59-E786873F19DC}"/>
              </a:ext>
            </a:extLst>
          </p:cNvPr>
          <p:cNvGrpSpPr/>
          <p:nvPr/>
        </p:nvGrpSpPr>
        <p:grpSpPr>
          <a:xfrm>
            <a:off x="1262744" y="2810022"/>
            <a:ext cx="10549042" cy="2328836"/>
            <a:chOff x="1262744" y="2317653"/>
            <a:chExt cx="10549042" cy="2328836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CBA9EE51-8F5B-4225-88BC-DEFDF3262A68}"/>
                </a:ext>
              </a:extLst>
            </p:cNvPr>
            <p:cNvSpPr txBox="1"/>
            <p:nvPr/>
          </p:nvSpPr>
          <p:spPr>
            <a:xfrm>
              <a:off x="1262744" y="2317653"/>
              <a:ext cx="79093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4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依照趨勢來看 </a:t>
              </a:r>
              <a:r>
                <a:rPr lang="zh-TW" altLang="en-US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手機遊戲市場</a:t>
              </a:r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19914C98-2D5E-4859-BAC4-1A2F0B15EE50}"/>
                </a:ext>
              </a:extLst>
            </p:cNvPr>
            <p:cNvCxnSpPr>
              <a:cxnSpLocks/>
            </p:cNvCxnSpPr>
            <p:nvPr/>
          </p:nvCxnSpPr>
          <p:spPr>
            <a:xfrm>
              <a:off x="1291883" y="3350008"/>
              <a:ext cx="10217946" cy="195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794B37D-FD35-41E4-BDDF-C4F8A9E56728}"/>
                </a:ext>
              </a:extLst>
            </p:cNvPr>
            <p:cNvSpPr txBox="1"/>
            <p:nvPr/>
          </p:nvSpPr>
          <p:spPr>
            <a:xfrm>
              <a:off x="1970630" y="3630826"/>
              <a:ext cx="98411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4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是未來在亞洲</a:t>
              </a:r>
              <a:r>
                <a:rPr lang="zh-TW" altLang="en-US" sz="36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 </a:t>
              </a:r>
              <a:r>
                <a:rPr lang="zh-TW" altLang="en-US" sz="60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成長空間最被看好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5865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目的</a:t>
              </a: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E690D6A-DDB9-4A38-9E59-E786873F19DC}"/>
              </a:ext>
            </a:extLst>
          </p:cNvPr>
          <p:cNvGrpSpPr/>
          <p:nvPr/>
        </p:nvGrpSpPr>
        <p:grpSpPr>
          <a:xfrm>
            <a:off x="1262744" y="2810022"/>
            <a:ext cx="10333598" cy="2082614"/>
            <a:chOff x="1262744" y="2317653"/>
            <a:chExt cx="10333598" cy="2082614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CBA9EE51-8F5B-4225-88BC-DEFDF3262A68}"/>
                </a:ext>
              </a:extLst>
            </p:cNvPr>
            <p:cNvSpPr txBox="1"/>
            <p:nvPr/>
          </p:nvSpPr>
          <p:spPr>
            <a:xfrm>
              <a:off x="1262744" y="2317653"/>
              <a:ext cx="79093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製作手機遊戲</a:t>
              </a:r>
              <a:r>
                <a:rPr lang="zh-TW" altLang="en-US" sz="44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結合</a:t>
              </a:r>
              <a:r>
                <a:rPr lang="en-US" altLang="zh-TW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VR</a:t>
              </a:r>
              <a:r>
                <a:rPr lang="zh-TW" altLang="en-US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技術</a:t>
              </a:r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19914C98-2D5E-4859-BAC4-1A2F0B15EE50}"/>
                </a:ext>
              </a:extLst>
            </p:cNvPr>
            <p:cNvCxnSpPr/>
            <p:nvPr/>
          </p:nvCxnSpPr>
          <p:spPr>
            <a:xfrm>
              <a:off x="1291883" y="3350008"/>
              <a:ext cx="960823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794B37D-FD35-41E4-BDDF-C4F8A9E56728}"/>
                </a:ext>
              </a:extLst>
            </p:cNvPr>
            <p:cNvSpPr txBox="1"/>
            <p:nvPr/>
          </p:nvSpPr>
          <p:spPr>
            <a:xfrm>
              <a:off x="2678516" y="3630826"/>
              <a:ext cx="891782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以達到 </a:t>
              </a:r>
              <a:r>
                <a:rPr lang="zh-TW" altLang="en-US" sz="4400" b="1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最佳</a:t>
              </a:r>
              <a:r>
                <a:rPr lang="zh-TW" altLang="en-US" sz="4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體驗</a:t>
              </a:r>
              <a:r>
                <a:rPr lang="zh-TW" altLang="en-US" sz="36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和</a:t>
              </a:r>
              <a:r>
                <a:rPr lang="zh-TW" altLang="en-US" sz="4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進軍未來市場發展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5937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3378</TotalTime>
  <Words>591</Words>
  <Application>Microsoft Office PowerPoint</Application>
  <PresentationFormat>寬螢幕</PresentationFormat>
  <Paragraphs>119</Paragraphs>
  <Slides>39</Slides>
  <Notes>1</Notes>
  <HiddenSlides>4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6" baseType="lpstr">
      <vt:lpstr>Adobe 明體 Std L</vt:lpstr>
      <vt:lpstr>Adobe 繁黑體 Std B</vt:lpstr>
      <vt:lpstr>華康中黑體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kulowto</dc:creator>
  <cp:lastModifiedBy>潤波 蔡</cp:lastModifiedBy>
  <cp:revision>80</cp:revision>
  <dcterms:created xsi:type="dcterms:W3CDTF">2018-12-18T08:56:17Z</dcterms:created>
  <dcterms:modified xsi:type="dcterms:W3CDTF">2019-01-01T16:11:33Z</dcterms:modified>
</cp:coreProperties>
</file>